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63" r:id="rId4"/>
    <p:sldId id="444" r:id="rId5"/>
    <p:sldId id="257" r:id="rId6"/>
    <p:sldId id="426" r:id="rId7"/>
    <p:sldId id="425" r:id="rId8"/>
    <p:sldId id="429" r:id="rId9"/>
    <p:sldId id="259" r:id="rId10"/>
    <p:sldId id="438" r:id="rId11"/>
    <p:sldId id="445" r:id="rId12"/>
    <p:sldId id="442" r:id="rId13"/>
    <p:sldId id="430" r:id="rId14"/>
    <p:sldId id="431" r:id="rId15"/>
    <p:sldId id="432" r:id="rId16"/>
    <p:sldId id="439" r:id="rId17"/>
    <p:sldId id="433" r:id="rId18"/>
    <p:sldId id="440" r:id="rId19"/>
    <p:sldId id="434" r:id="rId20"/>
    <p:sldId id="435" r:id="rId21"/>
    <p:sldId id="436" r:id="rId22"/>
    <p:sldId id="437" r:id="rId23"/>
    <p:sldId id="44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612AE2-50AF-42B7-9AFA-22FE9DD4193F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89573CC-0472-475D-80FC-B035D5E92D1B}">
      <dgm:prSet/>
      <dgm:spPr/>
      <dgm:t>
        <a:bodyPr/>
        <a:lstStyle/>
        <a:p>
          <a:r>
            <a:rPr lang="en-US" dirty="0"/>
            <a:t>H1</a:t>
          </a:r>
        </a:p>
        <a:p>
          <a:r>
            <a:rPr lang="en-US" dirty="0"/>
            <a:t> A) If the sample size is below 260,000, predictive accuracy metrics will be better when running a regression model than when running a ML algorithm.</a:t>
          </a:r>
        </a:p>
        <a:p>
          <a:r>
            <a:rPr lang="en-US" dirty="0"/>
            <a:t>B) I</a:t>
          </a:r>
          <a:r>
            <a:rPr lang="en-US" b="0" i="0" baseline="0" dirty="0"/>
            <a:t>f the sample is above 260,000, predictive accuracy metrics will be worse when running a regression model than when running a ML algorithm</a:t>
          </a:r>
        </a:p>
        <a:p>
          <a:endParaRPr lang="en-US" dirty="0"/>
        </a:p>
      </dgm:t>
    </dgm:pt>
    <dgm:pt modelId="{E02C08F4-A23C-4418-B470-98E1A42938B7}" type="parTrans" cxnId="{D0B848C0-B1AF-4D0E-812A-D08213B2B2A9}">
      <dgm:prSet/>
      <dgm:spPr/>
      <dgm:t>
        <a:bodyPr/>
        <a:lstStyle/>
        <a:p>
          <a:endParaRPr lang="en-US"/>
        </a:p>
      </dgm:t>
    </dgm:pt>
    <dgm:pt modelId="{A29B41B7-5424-4FB5-89C7-28CB1FECA6A7}" type="sibTrans" cxnId="{D0B848C0-B1AF-4D0E-812A-D08213B2B2A9}">
      <dgm:prSet/>
      <dgm:spPr/>
      <dgm:t>
        <a:bodyPr/>
        <a:lstStyle/>
        <a:p>
          <a:endParaRPr lang="en-US"/>
        </a:p>
      </dgm:t>
    </dgm:pt>
    <dgm:pt modelId="{3F9E35BD-AF75-439A-9356-92BB22E4AF29}">
      <dgm:prSet/>
      <dgm:spPr/>
      <dgm:t>
        <a:bodyPr/>
        <a:lstStyle/>
        <a:p>
          <a:r>
            <a:rPr lang="en-US" b="0" i="0" baseline="0" dirty="0"/>
            <a:t>H2:</a:t>
          </a:r>
        </a:p>
        <a:p>
          <a:r>
            <a:rPr lang="en-US" b="0" i="0" baseline="0" dirty="0"/>
            <a:t>A) If the events per variables is below 200, predictive accuracy metrics will be better when running a regression model than when running a ML algorithm.</a:t>
          </a:r>
        </a:p>
        <a:p>
          <a:r>
            <a:rPr lang="en-US" b="0" i="0" baseline="0" dirty="0"/>
            <a:t>B) If the events per variables is above 200, predictive accuracy metrics will be worse when running a regression model than when running a ML algorithm.</a:t>
          </a:r>
          <a:endParaRPr lang="en-US" dirty="0"/>
        </a:p>
      </dgm:t>
    </dgm:pt>
    <dgm:pt modelId="{FC2F8D35-E39E-4DE2-BA65-FB5A8BD99EF3}" type="parTrans" cxnId="{8D80EB2A-4818-408F-A2ED-F9DD4665F98B}">
      <dgm:prSet/>
      <dgm:spPr/>
      <dgm:t>
        <a:bodyPr/>
        <a:lstStyle/>
        <a:p>
          <a:endParaRPr lang="en-US"/>
        </a:p>
      </dgm:t>
    </dgm:pt>
    <dgm:pt modelId="{DE1D54B3-7052-41F9-B5A3-0D5E71C92936}" type="sibTrans" cxnId="{8D80EB2A-4818-408F-A2ED-F9DD4665F98B}">
      <dgm:prSet/>
      <dgm:spPr/>
      <dgm:t>
        <a:bodyPr/>
        <a:lstStyle/>
        <a:p>
          <a:endParaRPr lang="en-US"/>
        </a:p>
      </dgm:t>
    </dgm:pt>
    <dgm:pt modelId="{C5F71807-1885-4B13-B1BD-9464C9040858}">
      <dgm:prSet/>
      <dgm:spPr/>
      <dgm:t>
        <a:bodyPr/>
        <a:lstStyle/>
        <a:p>
          <a:r>
            <a:rPr lang="en-US" b="0" i="0" baseline="0" dirty="0"/>
            <a:t>H3:</a:t>
          </a:r>
        </a:p>
        <a:p>
          <a:r>
            <a:rPr lang="en-US" dirty="0"/>
            <a:t>Model trained with work-related psychological constructs will show better predictive accuracy metrics over DV than the models trained using biodata variables.</a:t>
          </a:r>
        </a:p>
        <a:p>
          <a:endParaRPr lang="en-US" dirty="0"/>
        </a:p>
      </dgm:t>
    </dgm:pt>
    <dgm:pt modelId="{C16EDFC5-EF75-4D40-B2F1-61D462F96082}" type="parTrans" cxnId="{FA49347E-37D6-4AED-9BC0-C90A3EB4DED3}">
      <dgm:prSet/>
      <dgm:spPr/>
      <dgm:t>
        <a:bodyPr/>
        <a:lstStyle/>
        <a:p>
          <a:endParaRPr lang="en-US"/>
        </a:p>
      </dgm:t>
    </dgm:pt>
    <dgm:pt modelId="{4EB4D69F-355E-4035-A71B-14ABF1CAE5CF}" type="sibTrans" cxnId="{FA49347E-37D6-4AED-9BC0-C90A3EB4DED3}">
      <dgm:prSet/>
      <dgm:spPr/>
      <dgm:t>
        <a:bodyPr/>
        <a:lstStyle/>
        <a:p>
          <a:endParaRPr lang="en-US"/>
        </a:p>
      </dgm:t>
    </dgm:pt>
    <dgm:pt modelId="{CD8F6E37-50C3-4E5E-BA90-DC826EBF879C}">
      <dgm:prSet/>
      <dgm:spPr/>
      <dgm:t>
        <a:bodyPr/>
        <a:lstStyle/>
        <a:p>
          <a:r>
            <a:rPr lang="en-US" b="0" i="0" baseline="0" dirty="0"/>
            <a:t>H4:</a:t>
          </a:r>
        </a:p>
        <a:p>
          <a:r>
            <a:rPr lang="en-US" dirty="0"/>
            <a:t>Models will show better predictive accuracy metrics over DV when IO variables OR biodata are added </a:t>
          </a:r>
        </a:p>
      </dgm:t>
    </dgm:pt>
    <dgm:pt modelId="{73A8E852-22E8-4919-8DF5-324D9E785EB6}" type="parTrans" cxnId="{BA82DE45-328F-4BDB-8F84-7518EF094E29}">
      <dgm:prSet/>
      <dgm:spPr/>
      <dgm:t>
        <a:bodyPr/>
        <a:lstStyle/>
        <a:p>
          <a:endParaRPr lang="en-US"/>
        </a:p>
      </dgm:t>
    </dgm:pt>
    <dgm:pt modelId="{AE0E0AC7-60EB-4C80-81B7-CD9DAE88502A}" type="sibTrans" cxnId="{BA82DE45-328F-4BDB-8F84-7518EF094E29}">
      <dgm:prSet/>
      <dgm:spPr/>
      <dgm:t>
        <a:bodyPr/>
        <a:lstStyle/>
        <a:p>
          <a:endParaRPr lang="en-US"/>
        </a:p>
      </dgm:t>
    </dgm:pt>
    <dgm:pt modelId="{E57BC3CE-F9F0-438D-A17F-D6ED85F2D62E}" type="pres">
      <dgm:prSet presAssocID="{1A612AE2-50AF-42B7-9AFA-22FE9DD4193F}" presName="diagram" presStyleCnt="0">
        <dgm:presLayoutVars>
          <dgm:dir/>
          <dgm:resizeHandles val="exact"/>
        </dgm:presLayoutVars>
      </dgm:prSet>
      <dgm:spPr/>
    </dgm:pt>
    <dgm:pt modelId="{9741D24D-FA51-4339-8A8E-6DF63F8156E1}" type="pres">
      <dgm:prSet presAssocID="{089573CC-0472-475D-80FC-B035D5E92D1B}" presName="node" presStyleLbl="node1" presStyleIdx="0" presStyleCnt="4">
        <dgm:presLayoutVars>
          <dgm:bulletEnabled val="1"/>
        </dgm:presLayoutVars>
      </dgm:prSet>
      <dgm:spPr/>
    </dgm:pt>
    <dgm:pt modelId="{1BC3A6B8-A2DE-42D1-8E3D-F08DD2D8DB79}" type="pres">
      <dgm:prSet presAssocID="{A29B41B7-5424-4FB5-89C7-28CB1FECA6A7}" presName="sibTrans" presStyleCnt="0"/>
      <dgm:spPr/>
    </dgm:pt>
    <dgm:pt modelId="{21D09364-D170-4E79-9E64-CE461C53E5E1}" type="pres">
      <dgm:prSet presAssocID="{3F9E35BD-AF75-439A-9356-92BB22E4AF29}" presName="node" presStyleLbl="node1" presStyleIdx="1" presStyleCnt="4">
        <dgm:presLayoutVars>
          <dgm:bulletEnabled val="1"/>
        </dgm:presLayoutVars>
      </dgm:prSet>
      <dgm:spPr/>
    </dgm:pt>
    <dgm:pt modelId="{F7DE01D3-841D-469D-8414-08D88147D82C}" type="pres">
      <dgm:prSet presAssocID="{DE1D54B3-7052-41F9-B5A3-0D5E71C92936}" presName="sibTrans" presStyleCnt="0"/>
      <dgm:spPr/>
    </dgm:pt>
    <dgm:pt modelId="{8A476BE9-1F93-4FC2-9D40-5EB21A793D36}" type="pres">
      <dgm:prSet presAssocID="{C5F71807-1885-4B13-B1BD-9464C9040858}" presName="node" presStyleLbl="node1" presStyleIdx="2" presStyleCnt="4">
        <dgm:presLayoutVars>
          <dgm:bulletEnabled val="1"/>
        </dgm:presLayoutVars>
      </dgm:prSet>
      <dgm:spPr/>
    </dgm:pt>
    <dgm:pt modelId="{13F04896-4556-41F5-A775-E5FC93E880C6}" type="pres">
      <dgm:prSet presAssocID="{4EB4D69F-355E-4035-A71B-14ABF1CAE5CF}" presName="sibTrans" presStyleCnt="0"/>
      <dgm:spPr/>
    </dgm:pt>
    <dgm:pt modelId="{3C2601B9-9B61-4735-8BE8-55CE745493FF}" type="pres">
      <dgm:prSet presAssocID="{CD8F6E37-50C3-4E5E-BA90-DC826EBF879C}" presName="node" presStyleLbl="node1" presStyleIdx="3" presStyleCnt="4">
        <dgm:presLayoutVars>
          <dgm:bulletEnabled val="1"/>
        </dgm:presLayoutVars>
      </dgm:prSet>
      <dgm:spPr/>
    </dgm:pt>
  </dgm:ptLst>
  <dgm:cxnLst>
    <dgm:cxn modelId="{8D80EB2A-4818-408F-A2ED-F9DD4665F98B}" srcId="{1A612AE2-50AF-42B7-9AFA-22FE9DD4193F}" destId="{3F9E35BD-AF75-439A-9356-92BB22E4AF29}" srcOrd="1" destOrd="0" parTransId="{FC2F8D35-E39E-4DE2-BA65-FB5A8BD99EF3}" sibTransId="{DE1D54B3-7052-41F9-B5A3-0D5E71C92936}"/>
    <dgm:cxn modelId="{BA82DE45-328F-4BDB-8F84-7518EF094E29}" srcId="{1A612AE2-50AF-42B7-9AFA-22FE9DD4193F}" destId="{CD8F6E37-50C3-4E5E-BA90-DC826EBF879C}" srcOrd="3" destOrd="0" parTransId="{73A8E852-22E8-4919-8DF5-324D9E785EB6}" sibTransId="{AE0E0AC7-60EB-4C80-81B7-CD9DAE88502A}"/>
    <dgm:cxn modelId="{698CD47D-DB37-4948-9BC5-61D93C9AF48F}" type="presOf" srcId="{1A612AE2-50AF-42B7-9AFA-22FE9DD4193F}" destId="{E57BC3CE-F9F0-438D-A17F-D6ED85F2D62E}" srcOrd="0" destOrd="0" presId="urn:microsoft.com/office/officeart/2005/8/layout/default"/>
    <dgm:cxn modelId="{FA49347E-37D6-4AED-9BC0-C90A3EB4DED3}" srcId="{1A612AE2-50AF-42B7-9AFA-22FE9DD4193F}" destId="{C5F71807-1885-4B13-B1BD-9464C9040858}" srcOrd="2" destOrd="0" parTransId="{C16EDFC5-EF75-4D40-B2F1-61D462F96082}" sibTransId="{4EB4D69F-355E-4035-A71B-14ABF1CAE5CF}"/>
    <dgm:cxn modelId="{C8A3BEA5-08C1-4FA6-8817-592AB7703D71}" type="presOf" srcId="{089573CC-0472-475D-80FC-B035D5E92D1B}" destId="{9741D24D-FA51-4339-8A8E-6DF63F8156E1}" srcOrd="0" destOrd="0" presId="urn:microsoft.com/office/officeart/2005/8/layout/default"/>
    <dgm:cxn modelId="{B66E2FBE-1F80-4D45-8C74-59564BA7FBCA}" type="presOf" srcId="{CD8F6E37-50C3-4E5E-BA90-DC826EBF879C}" destId="{3C2601B9-9B61-4735-8BE8-55CE745493FF}" srcOrd="0" destOrd="0" presId="urn:microsoft.com/office/officeart/2005/8/layout/default"/>
    <dgm:cxn modelId="{D0B848C0-B1AF-4D0E-812A-D08213B2B2A9}" srcId="{1A612AE2-50AF-42B7-9AFA-22FE9DD4193F}" destId="{089573CC-0472-475D-80FC-B035D5E92D1B}" srcOrd="0" destOrd="0" parTransId="{E02C08F4-A23C-4418-B470-98E1A42938B7}" sibTransId="{A29B41B7-5424-4FB5-89C7-28CB1FECA6A7}"/>
    <dgm:cxn modelId="{DE49CDEA-16E8-49F6-8D0A-3799E42C1BF8}" type="presOf" srcId="{C5F71807-1885-4B13-B1BD-9464C9040858}" destId="{8A476BE9-1F93-4FC2-9D40-5EB21A793D36}" srcOrd="0" destOrd="0" presId="urn:microsoft.com/office/officeart/2005/8/layout/default"/>
    <dgm:cxn modelId="{996440EF-A2AF-411F-9250-D9F9A8C20163}" type="presOf" srcId="{3F9E35BD-AF75-439A-9356-92BB22E4AF29}" destId="{21D09364-D170-4E79-9E64-CE461C53E5E1}" srcOrd="0" destOrd="0" presId="urn:microsoft.com/office/officeart/2005/8/layout/default"/>
    <dgm:cxn modelId="{73D803FB-441E-495E-BB50-5E4A563D8749}" type="presParOf" srcId="{E57BC3CE-F9F0-438D-A17F-D6ED85F2D62E}" destId="{9741D24D-FA51-4339-8A8E-6DF63F8156E1}" srcOrd="0" destOrd="0" presId="urn:microsoft.com/office/officeart/2005/8/layout/default"/>
    <dgm:cxn modelId="{00CD4999-CBF1-4886-B915-F692656AE3B2}" type="presParOf" srcId="{E57BC3CE-F9F0-438D-A17F-D6ED85F2D62E}" destId="{1BC3A6B8-A2DE-42D1-8E3D-F08DD2D8DB79}" srcOrd="1" destOrd="0" presId="urn:microsoft.com/office/officeart/2005/8/layout/default"/>
    <dgm:cxn modelId="{970451B9-453A-4B8D-BD4C-F34B0AD48E3A}" type="presParOf" srcId="{E57BC3CE-F9F0-438D-A17F-D6ED85F2D62E}" destId="{21D09364-D170-4E79-9E64-CE461C53E5E1}" srcOrd="2" destOrd="0" presId="urn:microsoft.com/office/officeart/2005/8/layout/default"/>
    <dgm:cxn modelId="{69505EC1-A8B1-44AB-A89C-EFFF3B013D5D}" type="presParOf" srcId="{E57BC3CE-F9F0-438D-A17F-D6ED85F2D62E}" destId="{F7DE01D3-841D-469D-8414-08D88147D82C}" srcOrd="3" destOrd="0" presId="urn:microsoft.com/office/officeart/2005/8/layout/default"/>
    <dgm:cxn modelId="{B7713662-1F02-4995-A95E-7DE672E8B3A7}" type="presParOf" srcId="{E57BC3CE-F9F0-438D-A17F-D6ED85F2D62E}" destId="{8A476BE9-1F93-4FC2-9D40-5EB21A793D36}" srcOrd="4" destOrd="0" presId="urn:microsoft.com/office/officeart/2005/8/layout/default"/>
    <dgm:cxn modelId="{D8FC79CD-4A9C-4947-8EE0-6EC9F5D02B15}" type="presParOf" srcId="{E57BC3CE-F9F0-438D-A17F-D6ED85F2D62E}" destId="{13F04896-4556-41F5-A775-E5FC93E880C6}" srcOrd="5" destOrd="0" presId="urn:microsoft.com/office/officeart/2005/8/layout/default"/>
    <dgm:cxn modelId="{C06C493C-5C20-4CCB-8625-ED8B7B8CC883}" type="presParOf" srcId="{E57BC3CE-F9F0-438D-A17F-D6ED85F2D62E}" destId="{3C2601B9-9B61-4735-8BE8-55CE745493F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1D24D-FA51-4339-8A8E-6DF63F8156E1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H1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A) If the sample size is below 260,000, predictive accuracy metrics will be better when running a regression model than when running a ML algorithm.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B) I</a:t>
          </a:r>
          <a:r>
            <a:rPr lang="en-US" sz="1200" b="0" i="0" kern="1200" baseline="0" dirty="0"/>
            <a:t>f the sample is above 260,000, predictive accuracy metrics will be worse when running a regression model than when running a ML algorithm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1748064" y="2975"/>
        <a:ext cx="3342605" cy="2005563"/>
      </dsp:txXfrm>
    </dsp:sp>
    <dsp:sp modelId="{21D09364-D170-4E79-9E64-CE461C53E5E1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/>
            <a:t>H2: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/>
            <a:t>A) If the events per variables is below 200, predictive accuracy metrics will be better when running a regression model than when running a ML algorithm.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/>
            <a:t>B) If the events per variables is above 200, predictive accuracy metrics will be worse when running a regression model than when running a ML algorithm.</a:t>
          </a:r>
          <a:endParaRPr lang="en-US" sz="1200" kern="1200" dirty="0"/>
        </a:p>
      </dsp:txBody>
      <dsp:txXfrm>
        <a:off x="5424930" y="2975"/>
        <a:ext cx="3342605" cy="2005563"/>
      </dsp:txXfrm>
    </dsp:sp>
    <dsp:sp modelId="{8A476BE9-1F93-4FC2-9D40-5EB21A793D36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/>
            <a:t>H3: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trained with work-related psychological constructs will show better predictive accuracy metrics over DV than the models trained using biodata variables.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1748064" y="2342799"/>
        <a:ext cx="3342605" cy="2005563"/>
      </dsp:txXfrm>
    </dsp:sp>
    <dsp:sp modelId="{3C2601B9-9B61-4735-8BE8-55CE745493FF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 dirty="0"/>
            <a:t>H4: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Models will show better predictive accuracy metrics over DV when IO variables OR biodata are added </a:t>
          </a:r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80E7D-A93F-4CC4-A822-F6FDD7096EA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8CAB8-240F-49D9-A43D-1139F9997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6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an intro to ML here. Discussion what these programs are to get caught to speed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8CAB8-240F-49D9-A43D-1139F99971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67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here about some of the ML algorithms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8CAB8-240F-49D9-A43D-1139F99971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79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this is another project I’ve been working with Dr. Kulas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8CAB8-240F-49D9-A43D-1139F99971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this 2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8CAB8-240F-49D9-A43D-1139F99971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11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8CAB8-240F-49D9-A43D-1139F99971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94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simulations (100 items, 10,000 “respondents”)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8CAB8-240F-49D9-A43D-1139F99971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71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D726-8A7F-546A-93E7-BB873D87C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13279-0EC8-061A-8508-36ED43C51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74A9A-9B2E-CA32-1861-436F44A2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84E95-E2C3-C17C-C068-830ADC0AD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A1BF7-4335-16FA-65F3-C76909A6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3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4DD65-6BCB-E0A4-F86C-831875B7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24B18-F53C-DE67-F741-EEBA47037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5AE0E-314D-62DA-66C6-E3CA6DEE0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2D-5379-D1D9-7ED3-3664589BA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96EA0-EFEA-38F3-E9F5-45C3B645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27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0134B7-A5DF-5CEB-16D3-EC479DCC89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914DD-5FEB-8267-75CD-7FD50BD59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C8134-1DD5-4E11-2F7F-97634F51A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873BA-40DB-CCA3-43B4-FC6783C2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684BF-E111-47FD-BB78-0222428A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25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6E40F-F00B-3C23-84EF-669C3C57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F8E96-0A40-C22E-3151-C68818A5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AFE05-C90F-D97F-104A-CEAA1A22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D0ED8-65C8-8E9B-7007-BF654423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6650A-4820-CF48-C521-030F4EC7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1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3837-49C7-8BC4-8D5D-AB50F4B5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37CA4-65DB-A938-A73F-201D30B12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29846-43F7-3D0C-9E81-680AEB60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3EED6-0E00-0BF4-3CC1-8336C2944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4267F-5148-590A-103C-F6FC3007A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53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94E6-5CF6-E6DE-883A-8D4AAFBC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4F730-9833-29F2-7BEF-3281A547BB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20307-A4BF-8ED0-487D-1479744AF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5AB8C-9978-43A2-0555-65557F35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9E7B0-FAE0-5115-3366-E8EDD76FC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C9F3C-EC4F-6F20-CB97-9DB1394A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D2B2E-BEDD-2802-B2EF-5A54B2621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7DA12-B870-6A86-7E00-5A8733974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EBF5D-3A87-3E15-0726-320AB777D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B01A1-DA96-5321-D54D-0F438B59C8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557BF-9B98-BBB8-ABF5-B3F19A113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1A293A-6896-539C-B2B1-67E74DD59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1D871-0C99-2E2C-9AA3-C19438FE3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FA2F5A-823E-EC26-F6C7-E9CE0755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51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9B652-1013-225B-FA21-78CE4592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E1C87D-E827-5F1D-FDC0-E5F3E70CF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10B01-B2F5-E077-1CB5-55DACC4E8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AA5BB-71FC-7AE2-6794-70E737DD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3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C7E9D0-80FD-4C53-399E-9E1D27F5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DA4671-3D31-85BA-8508-3E9BE0140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C41A8-DA06-9CAE-055B-CB91E998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3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604D-297F-106B-FA29-FBA96D56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7B8B3-679F-1534-750C-A5F458BB3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376F4-6B1E-5C31-00AD-8F112A7DD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8BB5E-D2D8-173C-0C49-85C0C498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6423D-347E-17BD-E53C-16BCE536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AC61F-23CE-D863-B447-04BF0D9D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75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4E1B-6AD6-ABBF-C00F-749D0B7C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719289-7132-2B27-BB71-554FE4EE3E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01222-55B8-A9DE-6F72-E1A2CBC6C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22FB3-E0DA-4A0C-78D3-8A6765EA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B1319-337E-EBA6-CC92-20D54F02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B9FFD-AC0C-171E-709C-FD2C23BD6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3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64B452-5488-4779-B0B1-89DAE97C3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DE2F9-520E-2393-9964-693DFA81E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3B8BF-9E25-0A3B-9F9C-6DD0AEFE1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24DCD-6631-484F-9445-1C3CF6036E8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FE38E-2FFB-CDB4-8CDA-0688B0D72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BAB7C-B3DD-95E9-1817-98581C96C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44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98753E8E-7C51-1795-07E8-CBF4043343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55860-F89E-8EE9-05C5-F5990F3AA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Study 1: Influence of Parsimony and Sparsity in Predicting Turnover when Using Machine Learning VS Linear Regression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ADE35-A6FA-BCA3-70DE-9CD43E4F8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Diego Figueiras</a:t>
            </a:r>
          </a:p>
        </p:txBody>
      </p:sp>
    </p:spTree>
    <p:extLst>
      <p:ext uri="{BB962C8B-B14F-4D97-AF65-F5344CB8AC3E}">
        <p14:creationId xmlns:p14="http://schemas.microsoft.com/office/powerpoint/2010/main" val="270570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2C89D-400C-29B8-66CB-04ECB352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257E1-28C8-8DBF-0349-7676478CF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Office of Personnel Management 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Federal Employee Viewpoint Survey</a:t>
            </a:r>
          </a:p>
          <a:p>
            <a:pPr lvl="1"/>
            <a:r>
              <a:rPr lang="en-US" sz="1600" dirty="0">
                <a:latin typeface="Arial" panose="020B0604020202020204" pitchFamily="34" charset="0"/>
              </a:rPr>
              <a:t>5 million responses</a:t>
            </a:r>
          </a:p>
          <a:p>
            <a:pPr lvl="1"/>
            <a:r>
              <a:rPr lang="en-US" sz="1600" b="0" i="0" dirty="0">
                <a:effectLst/>
                <a:latin typeface="Arial" panose="020B0604020202020204" pitchFamily="34" charset="0"/>
              </a:rPr>
              <a:t>107 variables</a:t>
            </a:r>
          </a:p>
          <a:p>
            <a:r>
              <a:rPr lang="en-US" sz="2000" dirty="0">
                <a:latin typeface="Arial" panose="020B0604020202020204" pitchFamily="34" charset="0"/>
              </a:rPr>
              <a:t>Simulations</a:t>
            </a:r>
          </a:p>
          <a:p>
            <a:r>
              <a:rPr lang="en-US" sz="2000" dirty="0">
                <a:latin typeface="Arial" panose="020B0604020202020204" pitchFamily="34" charset="0"/>
              </a:rPr>
              <a:t>Survey data (to be collected)</a:t>
            </a:r>
            <a:endParaRPr lang="en-US" sz="2000" dirty="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810C4D9B-DDCA-A91C-D9B1-98CAE44F9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8" r="35581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5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5AE10AB0-0697-0952-64E2-FD9707A89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11" r="492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A6D57E-1742-D995-2FA2-BF2EB514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Common ML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B74E5-2659-B66D-2989-23C346500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Decision trees</a:t>
            </a:r>
          </a:p>
          <a:p>
            <a:r>
              <a:rPr lang="en-US" sz="2000" dirty="0"/>
              <a:t>Neural networks</a:t>
            </a:r>
          </a:p>
          <a:p>
            <a:r>
              <a:rPr lang="en-US" sz="2000" dirty="0"/>
              <a:t>Support vector machines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7831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301A1-C4A9-9C17-CD11-B8273FBB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A7A9F-0BF7-540E-E233-695E0CBC2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98DAED16-616B-F9C2-5229-1BCDFDC9F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83" r="26334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657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F23F-947E-C6F8-4A68-509ACD2E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/>
              <a:t>Study 2: Item Characteristic Curve estimation via Classical Test Theory specification </a:t>
            </a:r>
          </a:p>
        </p:txBody>
      </p:sp>
      <p:pic>
        <p:nvPicPr>
          <p:cNvPr id="5" name="Picture 4" descr="A calculus formula">
            <a:extLst>
              <a:ext uri="{FF2B5EF4-FFF2-40B4-BE49-F238E27FC236}">
                <a16:creationId xmlns:a16="http://schemas.microsoft.com/office/drawing/2014/main" id="{FBE8E23E-6360-3460-DEA6-DA1A0D482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79" b="23342"/>
          <a:stretch/>
        </p:blipFill>
        <p:spPr>
          <a:xfrm>
            <a:off x="20" y="10"/>
            <a:ext cx="12191980" cy="527993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2230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1D46E-EDFF-BBE4-301A-5B52DC77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Item Characteristic Curves (ICC)</a:t>
            </a:r>
          </a:p>
        </p:txBody>
      </p:sp>
      <p:pic>
        <p:nvPicPr>
          <p:cNvPr id="4" name="Picture" descr="Figure 1: Item characteristic curves demonstrating differences in item difficulty and discrimination.">
            <a:extLst>
              <a:ext uri="{FF2B5EF4-FFF2-40B4-BE49-F238E27FC236}">
                <a16:creationId xmlns:a16="http://schemas.microsoft.com/office/drawing/2014/main" id="{DB0E967D-C600-CEC9-1A16-359A6664C0F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777316" y="715556"/>
            <a:ext cx="6780700" cy="54245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4864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2BD66-A81A-171D-9428-FDD03A2C9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Item Response Theory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FCEF8D-7855-C774-59A2-80FE0C47D1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241059"/>
            <a:ext cx="6780700" cy="437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850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4178-4288-F357-D739-94B9C6A2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about IRT parameters and CTT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A90BF-4DA5-F1E0-21F3-F422AC26B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A, B, C</a:t>
            </a:r>
          </a:p>
          <a:p>
            <a:r>
              <a:rPr lang="en-US" dirty="0"/>
              <a:t>2PL, 3PL</a:t>
            </a:r>
          </a:p>
          <a:p>
            <a:r>
              <a:rPr lang="en-US" dirty="0"/>
              <a:t>P-values (pseudo-b)</a:t>
            </a:r>
          </a:p>
          <a:p>
            <a:r>
              <a:rPr lang="en-US" dirty="0"/>
              <a:t>Corrected item total correlations (pseudo-a)</a:t>
            </a:r>
          </a:p>
        </p:txBody>
      </p:sp>
    </p:spTree>
    <p:extLst>
      <p:ext uri="{BB962C8B-B14F-4D97-AF65-F5344CB8AC3E}">
        <p14:creationId xmlns:p14="http://schemas.microsoft.com/office/powerpoint/2010/main" val="263154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8F624-71D7-B1E7-1A8D-B6A2497B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IRT vs CTT when plotting ICC</a:t>
            </a:r>
          </a:p>
        </p:txBody>
      </p:sp>
      <p:pic>
        <p:nvPicPr>
          <p:cNvPr id="4" name="Picture" descr="Figure 4: Four ICCs highlighting the difference between CTT and IRT-derivated ICCs at different levels of DIF.">
            <a:extLst>
              <a:ext uri="{FF2B5EF4-FFF2-40B4-BE49-F238E27FC236}">
                <a16:creationId xmlns:a16="http://schemas.microsoft.com/office/drawing/2014/main" id="{7D5404C7-4CE6-E65C-B187-115847D742F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4777316" y="715556"/>
            <a:ext cx="6780700" cy="54245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3488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0155-20B9-3E69-D0CE-D0CE230FB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E7B5D-E6C2-0931-F139-4285A71C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  <a:p>
            <a:r>
              <a:rPr lang="en-US" dirty="0"/>
              <a:t>ETS data (TOEFL)</a:t>
            </a:r>
          </a:p>
        </p:txBody>
      </p:sp>
    </p:spTree>
    <p:extLst>
      <p:ext uri="{BB962C8B-B14F-4D97-AF65-F5344CB8AC3E}">
        <p14:creationId xmlns:p14="http://schemas.microsoft.com/office/powerpoint/2010/main" val="4026231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EE6FF-34D5-AD61-E267-7D936268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Simulated conditions</a:t>
            </a:r>
          </a:p>
        </p:txBody>
      </p:sp>
      <p:pic>
        <p:nvPicPr>
          <p:cNvPr id="4" name="Picture" descr="Figure 3: Shape of prescribed distributions of p values across Study 1 conditions.">
            <a:extLst>
              <a:ext uri="{FF2B5EF4-FFF2-40B4-BE49-F238E27FC236}">
                <a16:creationId xmlns:a16="http://schemas.microsoft.com/office/drawing/2014/main" id="{B2B9F81D-44A7-5AC1-B41F-39BDEB6B93D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777316" y="715556"/>
            <a:ext cx="6780700" cy="54245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462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0A0EEE3-EC2C-2629-D698-6BEA027E7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4400" dirty="0"/>
              <a:t>Introduction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80432F-BEFF-690C-D453-BBBC65FA3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642" y="1728120"/>
            <a:ext cx="4736963" cy="324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8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5F497-25A5-C568-B56E-AA0A654F2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4" name="Picture" descr="Figure 5: Individual intercepts and slopes grouped by study 2 simulation.">
            <a:extLst>
              <a:ext uri="{FF2B5EF4-FFF2-40B4-BE49-F238E27FC236}">
                <a16:creationId xmlns:a16="http://schemas.microsoft.com/office/drawing/2014/main" id="{702B1ED7-A9FE-31A7-726D-1BC774E434F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777316" y="715556"/>
            <a:ext cx="6780700" cy="54245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3084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16BD6-F59F-AAE2-87F1-C480C4C4C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(cont.)</a:t>
            </a:r>
          </a:p>
        </p:txBody>
      </p:sp>
      <p:pic>
        <p:nvPicPr>
          <p:cNvPr id="4" name="Picture" descr="Figure 6: Histogram of geometric areas between ICCs plotted with IRT parameters versus those plotted with CTT statistics.">
            <a:extLst>
              <a:ext uri="{FF2B5EF4-FFF2-40B4-BE49-F238E27FC236}">
                <a16:creationId xmlns:a16="http://schemas.microsoft.com/office/drawing/2014/main" id="{B65FDA83-F31D-2518-D575-08E714FA332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777316" y="715556"/>
            <a:ext cx="6780700" cy="54245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1995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BB52D-72F0-0816-C61E-3AD71AD73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2650-77CF-D149-D13E-DABCAC223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ICC good tool for CTT practitioners</a:t>
            </a:r>
          </a:p>
          <a:p>
            <a:r>
              <a:rPr lang="en-US" dirty="0"/>
              <a:t>Package in R (“</a:t>
            </a:r>
            <a:r>
              <a:rPr lang="en-US" dirty="0" err="1"/>
              <a:t>ctticc</a:t>
            </a:r>
            <a:r>
              <a:rPr lang="en-US" dirty="0"/>
              <a:t>”)</a:t>
            </a:r>
          </a:p>
          <a:p>
            <a:r>
              <a:rPr lang="en-US" dirty="0"/>
              <a:t>Test Characteristic Curves next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669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EE249-B24F-854F-F095-8AA10316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CB3EC-89D2-B74A-5D9B-1A2BDC57A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5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B4C3-4020-84DD-D962-15795D66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FF4F5A-76D8-220F-ACB8-48BCE0D96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417" y="4380480"/>
            <a:ext cx="5487166" cy="118126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918E8B-E8E7-1676-3ECE-3451FE7FE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417" y="2477520"/>
            <a:ext cx="5439534" cy="1343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E1E15-886E-EDD7-4A3D-04BA7A0B7F55}"/>
              </a:ext>
            </a:extLst>
          </p:cNvPr>
          <p:cNvSpPr txBox="1"/>
          <p:nvPr/>
        </p:nvSpPr>
        <p:spPr>
          <a:xfrm>
            <a:off x="5070763" y="1754787"/>
            <a:ext cx="521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Theory-based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DC968-4ABE-FBF1-EB47-A712AC3E3223}"/>
              </a:ext>
            </a:extLst>
          </p:cNvPr>
          <p:cNvSpPr txBox="1"/>
          <p:nvPr/>
        </p:nvSpPr>
        <p:spPr>
          <a:xfrm>
            <a:off x="5070763" y="3749902"/>
            <a:ext cx="548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Empirical-based approach</a:t>
            </a:r>
          </a:p>
        </p:txBody>
      </p:sp>
    </p:spTree>
    <p:extLst>
      <p:ext uri="{BB962C8B-B14F-4D97-AF65-F5344CB8AC3E}">
        <p14:creationId xmlns:p14="http://schemas.microsoft.com/office/powerpoint/2010/main" val="471752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035A7-17FF-C49C-B4F3-DB9981D3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Benefits of Machine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926442-52A0-E57B-49D8-EEA23F42E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334295"/>
            <a:ext cx="6780700" cy="41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4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A16B7-439E-8A50-1760-90085C49E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GIGO problem (garbage in, garbage out)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88C33E-1ED5-7320-1144-76BEF697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1" y="669284"/>
            <a:ext cx="4416894" cy="193239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3319FB-4B81-14FF-42A3-1F1D10AB7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6511"/>
          <a:stretch/>
        </p:blipFill>
        <p:spPr>
          <a:xfrm>
            <a:off x="5101155" y="4032738"/>
            <a:ext cx="6554739" cy="123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1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9681-0887-B58B-1C6A-96802562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Parsimony and sparsity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A4451-25E4-A9D9-17A1-734665C11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978" y="1825625"/>
            <a:ext cx="5688010" cy="46672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482014-A838-7826-2196-3764EED0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495" y="1825625"/>
            <a:ext cx="3315163" cy="3267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81B4F1-DE59-8E18-48F7-27CDF84B894A}"/>
              </a:ext>
            </a:extLst>
          </p:cNvPr>
          <p:cNvSpPr txBox="1"/>
          <p:nvPr/>
        </p:nvSpPr>
        <p:spPr>
          <a:xfrm>
            <a:off x="3823855" y="1274258"/>
            <a:ext cx="504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use this...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9FA0D3-769D-40F1-2CFC-5CE4256118E6}"/>
              </a:ext>
            </a:extLst>
          </p:cNvPr>
          <p:cNvSpPr txBox="1"/>
          <p:nvPr/>
        </p:nvSpPr>
        <p:spPr>
          <a:xfrm>
            <a:off x="8765309" y="1217502"/>
            <a:ext cx="308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you can just use this?</a:t>
            </a:r>
          </a:p>
        </p:txBody>
      </p:sp>
    </p:spTree>
    <p:extLst>
      <p:ext uri="{BB962C8B-B14F-4D97-AF65-F5344CB8AC3E}">
        <p14:creationId xmlns:p14="http://schemas.microsoft.com/office/powerpoint/2010/main" val="411823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E8069-FAEF-7E42-AC96-793FE9D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Key Findings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from Prelims</a:t>
            </a:r>
          </a:p>
        </p:txBody>
      </p:sp>
      <p:pic>
        <p:nvPicPr>
          <p:cNvPr id="6" name="image1.png" descr="Chart&#10;&#10;Description automatically generated">
            <a:extLst>
              <a:ext uri="{FF2B5EF4-FFF2-40B4-BE49-F238E27FC236}">
                <a16:creationId xmlns:a16="http://schemas.microsoft.com/office/drawing/2014/main" id="{E3812F24-015B-5B78-D6E2-200828C50D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01040" y="1395357"/>
            <a:ext cx="3387578" cy="1778478"/>
          </a:xfrm>
          <a:prstGeom prst="rect">
            <a:avLst/>
          </a:prstGeom>
        </p:spPr>
      </p:pic>
      <p:pic>
        <p:nvPicPr>
          <p:cNvPr id="5" name="image2.png" descr="Chart&#10;&#10;Description automatically generated">
            <a:extLst>
              <a:ext uri="{FF2B5EF4-FFF2-40B4-BE49-F238E27FC236}">
                <a16:creationId xmlns:a16="http://schemas.microsoft.com/office/drawing/2014/main" id="{6B680438-E58B-D248-6D6E-62EB544AA82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93930" y="1378580"/>
            <a:ext cx="3419533" cy="1795254"/>
          </a:xfrm>
          <a:prstGeom prst="rect">
            <a:avLst/>
          </a:prstGeom>
        </p:spPr>
      </p:pic>
      <p:pic>
        <p:nvPicPr>
          <p:cNvPr id="4" name="image11.png" descr="Chart&#10;&#10;Description automatically generated">
            <a:extLst>
              <a:ext uri="{FF2B5EF4-FFF2-40B4-BE49-F238E27FC236}">
                <a16:creationId xmlns:a16="http://schemas.microsoft.com/office/drawing/2014/main" id="{04E32BBB-7873-1B04-9F4A-75E4DF81467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401293" y="3572184"/>
            <a:ext cx="5499934" cy="2887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946726-A229-F4FD-23CF-1311C7198786}"/>
              </a:ext>
            </a:extLst>
          </p:cNvPr>
          <p:cNvSpPr txBox="1"/>
          <p:nvPr/>
        </p:nvSpPr>
        <p:spPr>
          <a:xfrm>
            <a:off x="5164557" y="754593"/>
            <a:ext cx="2650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GBT and SVM highest accuracies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28817-6E2F-A2EA-7DA0-6F5C01F2CC65}"/>
              </a:ext>
            </a:extLst>
          </p:cNvPr>
          <p:cNvSpPr txBox="1"/>
          <p:nvPr/>
        </p:nvSpPr>
        <p:spPr>
          <a:xfrm>
            <a:off x="8783782" y="754593"/>
            <a:ext cx="292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and GBT most common algorithms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B1BC3-77D7-7E0D-187C-5B3A637D6948}"/>
              </a:ext>
            </a:extLst>
          </p:cNvPr>
          <p:cNvSpPr txBox="1"/>
          <p:nvPr/>
        </p:nvSpPr>
        <p:spPr>
          <a:xfrm>
            <a:off x="7112001" y="3226963"/>
            <a:ext cx="470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Turnover most common DV</a:t>
            </a:r>
          </a:p>
        </p:txBody>
      </p:sp>
    </p:spTree>
    <p:extLst>
      <p:ext uri="{BB962C8B-B14F-4D97-AF65-F5344CB8AC3E}">
        <p14:creationId xmlns:p14="http://schemas.microsoft.com/office/powerpoint/2010/main" val="307286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4138F-0216-BFBB-C256-0DF89F6E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9ED0-C4D1-9D66-6AD5-D7F3CD56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GBT producing the highest accuracy</a:t>
            </a:r>
          </a:p>
          <a:p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nly two articles out of the twenty-seven reviewed had data with sample sizes above 260,000</a:t>
            </a:r>
          </a:p>
          <a:p>
            <a:r>
              <a:rPr lang="en-US" sz="3200" dirty="0">
                <a:latin typeface="Times New Roman" panose="02020603050405020304" pitchFamily="18" charset="0"/>
              </a:rPr>
              <a:t>Median events (people) per variable (EPV) was 44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Using machine learning algorithms with such small number of variables could compromise the bias-variance tradeoff, overfitting the data.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0015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6CFC315-758E-F271-6751-9B2C5B8262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985" b="147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AA47C9-0ADD-9A7E-67E1-59A70AC44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Hypotheses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06DEBCB-B7DB-EDEE-98DA-C95CCB222B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48881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3184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</TotalTime>
  <Words>472</Words>
  <Application>Microsoft Office PowerPoint</Application>
  <PresentationFormat>Widescreen</PresentationFormat>
  <Paragraphs>74</Paragraphs>
  <Slides>23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Study 1: Influence of Parsimony and Sparsity in Predicting Turnover when Using Machine Learning VS Linear Regression</vt:lpstr>
      <vt:lpstr>PowerPoint Presentation</vt:lpstr>
      <vt:lpstr>What is machine learning?</vt:lpstr>
      <vt:lpstr>Benefits of Machine Learning</vt:lpstr>
      <vt:lpstr>GIGO problem (garbage in, garbage out)</vt:lpstr>
      <vt:lpstr>Parsimony and sparsity</vt:lpstr>
      <vt:lpstr>Key Findings from Prelims</vt:lpstr>
      <vt:lpstr>Conclusions </vt:lpstr>
      <vt:lpstr>Hypotheses</vt:lpstr>
      <vt:lpstr>Data</vt:lpstr>
      <vt:lpstr>Common ML algorithms</vt:lpstr>
      <vt:lpstr>Q&amp;A</vt:lpstr>
      <vt:lpstr>Study 2: Item Characteristic Curve estimation via Classical Test Theory specification </vt:lpstr>
      <vt:lpstr>Item Characteristic Curves (ICC)</vt:lpstr>
      <vt:lpstr>Item Response Theory</vt:lpstr>
      <vt:lpstr>Talk about IRT parameters and CTT statistics</vt:lpstr>
      <vt:lpstr>IRT vs CTT when plotting ICC</vt:lpstr>
      <vt:lpstr>Data</vt:lpstr>
      <vt:lpstr>Simulated conditions</vt:lpstr>
      <vt:lpstr>Results</vt:lpstr>
      <vt:lpstr>Results (cont.)</vt:lpstr>
      <vt:lpstr>Take-away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Methods in Predicting Relevant Criteria in Industrial/Organizational  Psychology: A Literature Review</dc:title>
  <dc:creator>Diego Figueiras</dc:creator>
  <cp:lastModifiedBy>Diego Figueiras</cp:lastModifiedBy>
  <cp:revision>13</cp:revision>
  <dcterms:created xsi:type="dcterms:W3CDTF">2023-01-23T19:38:05Z</dcterms:created>
  <dcterms:modified xsi:type="dcterms:W3CDTF">2023-10-31T14:58:19Z</dcterms:modified>
</cp:coreProperties>
</file>